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png" ContentType="image/png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Layouts/slideLayout9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EBE4F0DC-788E-6D4F-FB30-16CB08B28F85}">
  <a:tblStyle styleId="{EBE4F0DC-788E-6D4F-FB30-16CB08B28F85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 /><Relationship Id="rId11" Type="http://schemas.openxmlformats.org/officeDocument/2006/relationships/tableStyles" Target="tableStyles.xml" /><Relationship Id="rId12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>
            <a:lvl1pPr algn="ctr">
              <a:defRPr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>
            <a:lvl1pPr algn="ctr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457200" y="274638"/>
            <a:ext cx="6019799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722313" y="4406901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722313" y="2906713"/>
            <a:ext cx="77724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1187623" y="1600201"/>
            <a:ext cx="3528391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932039" y="1600201"/>
            <a:ext cx="375475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187623" y="1535113"/>
            <a:ext cx="35283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1187623" y="2174874"/>
            <a:ext cx="35283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Текст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4860031" y="1535113"/>
            <a:ext cx="382676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Объект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4860031" y="2174874"/>
            <a:ext cx="382676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9" name="Дата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10" name="Нижний колонтитул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Дата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187623" y="273049"/>
            <a:ext cx="266429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3995935" y="273050"/>
            <a:ext cx="4690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187623" y="1435101"/>
            <a:ext cx="2664295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187623" y="4800600"/>
            <a:ext cx="7488831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1187623" y="612774"/>
            <a:ext cx="7488831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187623" y="5367337"/>
            <a:ext cx="7488831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187623" y="1600201"/>
            <a:ext cx="7499175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Shape 1058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6343" y="6641"/>
                </a:moveTo>
                <a:lnTo>
                  <a:pt x="6343" y="6641"/>
                </a:lnTo>
                <a:cubicBezTo>
                  <a:pt x="7781" y="2374"/>
                  <a:pt x="8594" y="0"/>
                  <a:pt x="8594" y="0"/>
                </a:cubicBezTo>
                <a:lnTo>
                  <a:pt x="0" y="0"/>
                </a:lnTo>
                <a:lnTo>
                  <a:pt x="0" y="43200"/>
                </a:lnTo>
                <a:lnTo>
                  <a:pt x="43200" y="43200"/>
                </a:lnTo>
                <a:lnTo>
                  <a:pt x="43200" y="37760"/>
                </a:lnTo>
                <a:lnTo>
                  <a:pt x="43200" y="37760"/>
                </a:lnTo>
                <a:cubicBezTo>
                  <a:pt x="43200" y="37760"/>
                  <a:pt x="34824" y="39282"/>
                  <a:pt x="21228" y="41101"/>
                </a:cubicBezTo>
                <a:lnTo>
                  <a:pt x="21228" y="41101"/>
                </a:lnTo>
                <a:cubicBezTo>
                  <a:pt x="3446" y="43478"/>
                  <a:pt x="-5241" y="41016"/>
                  <a:pt x="6343" y="6641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6" name="Shape 1059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</p:spPr>
      </p:sp>
      <p:sp>
        <p:nvSpPr>
          <p:cNvPr id="7" name="Shape 1060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361" y="36777"/>
                </a:moveTo>
                <a:lnTo>
                  <a:pt x="22361" y="36777"/>
                </a:lnTo>
                <a:cubicBezTo>
                  <a:pt x="5219" y="39070"/>
                  <a:pt x="-2372" y="36412"/>
                  <a:pt x="7775" y="6299"/>
                </a:cubicBezTo>
                <a:lnTo>
                  <a:pt x="7775" y="6299"/>
                </a:lnTo>
                <a:cubicBezTo>
                  <a:pt x="9119" y="2311"/>
                  <a:pt x="9892" y="58"/>
                  <a:pt x="9911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612"/>
                </a:lnTo>
                <a:lnTo>
                  <a:pt x="43200" y="33612"/>
                </a:lnTo>
                <a:cubicBezTo>
                  <a:pt x="43110" y="33630"/>
                  <a:pt x="35168" y="35065"/>
                  <a:pt x="22361" y="36777"/>
                </a:cubicBezTo>
                <a:close/>
              </a:path>
            </a:pathLst>
          </a:custGeom>
          <a:solidFill>
            <a:schemeClr val="accent1">
              <a:alpha val="9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061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276" y="37156"/>
                </a:moveTo>
                <a:lnTo>
                  <a:pt x="22276" y="37156"/>
                </a:lnTo>
                <a:cubicBezTo>
                  <a:pt x="5093" y="39454"/>
                  <a:pt x="-2596" y="36819"/>
                  <a:pt x="7680" y="6325"/>
                </a:cubicBezTo>
                <a:lnTo>
                  <a:pt x="7680" y="6325"/>
                </a:lnTo>
                <a:cubicBezTo>
                  <a:pt x="9010" y="2380"/>
                  <a:pt x="9781" y="117"/>
                  <a:pt x="981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980"/>
                </a:lnTo>
                <a:lnTo>
                  <a:pt x="43200" y="33980"/>
                </a:lnTo>
                <a:cubicBezTo>
                  <a:pt x="43020" y="34016"/>
                  <a:pt x="35046" y="35449"/>
                  <a:pt x="22276" y="37156"/>
                </a:cubicBezTo>
                <a:close/>
              </a:path>
            </a:pathLst>
          </a:custGeom>
          <a:solidFill>
            <a:schemeClr val="accent1">
              <a:alpha val="18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" name="Shape 1062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92" y="37535"/>
                </a:moveTo>
                <a:lnTo>
                  <a:pt x="22192" y="37535"/>
                </a:lnTo>
                <a:cubicBezTo>
                  <a:pt x="4968" y="39839"/>
                  <a:pt x="-2820" y="37226"/>
                  <a:pt x="7585" y="6350"/>
                </a:cubicBezTo>
                <a:lnTo>
                  <a:pt x="7585" y="6350"/>
                </a:lnTo>
                <a:cubicBezTo>
                  <a:pt x="8900" y="2448"/>
                  <a:pt x="9670" y="176"/>
                  <a:pt x="9726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348"/>
                </a:lnTo>
                <a:lnTo>
                  <a:pt x="43200" y="34348"/>
                </a:lnTo>
                <a:cubicBezTo>
                  <a:pt x="42885" y="34402"/>
                  <a:pt x="34924" y="35833"/>
                  <a:pt x="22192" y="37535"/>
                </a:cubicBezTo>
                <a:close/>
              </a:path>
            </a:pathLst>
          </a:custGeom>
          <a:solidFill>
            <a:schemeClr val="accent1">
              <a:alpha val="26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" name="Shape 1063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07" y="37914"/>
                </a:moveTo>
                <a:lnTo>
                  <a:pt x="22107" y="37914"/>
                </a:lnTo>
                <a:cubicBezTo>
                  <a:pt x="4842" y="40223"/>
                  <a:pt x="-3044" y="37634"/>
                  <a:pt x="7490" y="6376"/>
                </a:cubicBezTo>
                <a:lnTo>
                  <a:pt x="7490" y="6376"/>
                </a:lnTo>
                <a:cubicBezTo>
                  <a:pt x="8790" y="2517"/>
                  <a:pt x="9559" y="235"/>
                  <a:pt x="9634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717"/>
                </a:lnTo>
                <a:lnTo>
                  <a:pt x="43200" y="34717"/>
                </a:lnTo>
                <a:cubicBezTo>
                  <a:pt x="42795" y="34789"/>
                  <a:pt x="34802" y="36217"/>
                  <a:pt x="22107" y="37914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064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022" y="38293"/>
                </a:moveTo>
                <a:lnTo>
                  <a:pt x="22022" y="38293"/>
                </a:lnTo>
                <a:cubicBezTo>
                  <a:pt x="4717" y="40608"/>
                  <a:pt x="-3267" y="38041"/>
                  <a:pt x="7394" y="6401"/>
                </a:cubicBezTo>
                <a:lnTo>
                  <a:pt x="7394" y="6401"/>
                </a:lnTo>
                <a:cubicBezTo>
                  <a:pt x="8680" y="2586"/>
                  <a:pt x="9448" y="293"/>
                  <a:pt x="954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085"/>
                </a:lnTo>
                <a:lnTo>
                  <a:pt x="43200" y="35085"/>
                </a:lnTo>
                <a:cubicBezTo>
                  <a:pt x="42705" y="35175"/>
                  <a:pt x="34680" y="36601"/>
                  <a:pt x="22022" y="38293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" name="Shape 1065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937" y="38673"/>
                </a:moveTo>
                <a:lnTo>
                  <a:pt x="21937" y="38673"/>
                </a:lnTo>
                <a:cubicBezTo>
                  <a:pt x="4591" y="40992"/>
                  <a:pt x="-3491" y="38448"/>
                  <a:pt x="7299" y="6427"/>
                </a:cubicBezTo>
                <a:lnTo>
                  <a:pt x="7299" y="6427"/>
                </a:lnTo>
                <a:cubicBezTo>
                  <a:pt x="8570" y="2655"/>
                  <a:pt x="9336" y="352"/>
                  <a:pt x="944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453"/>
                </a:lnTo>
                <a:lnTo>
                  <a:pt x="43200" y="35453"/>
                </a:lnTo>
                <a:cubicBezTo>
                  <a:pt x="42570" y="35561"/>
                  <a:pt x="34558" y="36985"/>
                  <a:pt x="21937" y="38673"/>
                </a:cubicBezTo>
                <a:close/>
              </a:path>
            </a:pathLst>
          </a:custGeom>
          <a:solidFill>
            <a:schemeClr val="accent1">
              <a:alpha val="5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" name="Shape 1066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853" y="39052"/>
                </a:moveTo>
                <a:lnTo>
                  <a:pt x="21853" y="39052"/>
                </a:lnTo>
                <a:cubicBezTo>
                  <a:pt x="4466" y="41377"/>
                  <a:pt x="-3715" y="38855"/>
                  <a:pt x="7204" y="6453"/>
                </a:cubicBezTo>
                <a:lnTo>
                  <a:pt x="7204" y="6453"/>
                </a:lnTo>
                <a:cubicBezTo>
                  <a:pt x="8461" y="2724"/>
                  <a:pt x="9225" y="411"/>
                  <a:pt x="9357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822"/>
                </a:lnTo>
                <a:lnTo>
                  <a:pt x="43200" y="35822"/>
                </a:lnTo>
                <a:cubicBezTo>
                  <a:pt x="42480" y="35948"/>
                  <a:pt x="34436" y="37369"/>
                  <a:pt x="21853" y="39052"/>
                </a:cubicBezTo>
                <a:close/>
              </a:path>
            </a:pathLst>
          </a:custGeom>
          <a:solidFill>
            <a:schemeClr val="accent1">
              <a:alpha val="63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" name="Shape 1067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768" y="39431"/>
                </a:moveTo>
                <a:lnTo>
                  <a:pt x="21768" y="39431"/>
                </a:lnTo>
                <a:cubicBezTo>
                  <a:pt x="4340" y="41761"/>
                  <a:pt x="-3939" y="39262"/>
                  <a:pt x="7109" y="6478"/>
                </a:cubicBezTo>
                <a:lnTo>
                  <a:pt x="7109" y="6478"/>
                </a:lnTo>
                <a:cubicBezTo>
                  <a:pt x="8351" y="2792"/>
                  <a:pt x="9114" y="470"/>
                  <a:pt x="9265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190"/>
                </a:lnTo>
                <a:lnTo>
                  <a:pt x="43200" y="36190"/>
                </a:lnTo>
                <a:cubicBezTo>
                  <a:pt x="42390" y="36334"/>
                  <a:pt x="34314" y="37753"/>
                  <a:pt x="21768" y="39431"/>
                </a:cubicBezTo>
                <a:close/>
              </a:path>
            </a:pathLst>
          </a:custGeom>
          <a:solidFill>
            <a:schemeClr val="accent1">
              <a:alpha val="73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" name="Shape 1068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83" y="39810"/>
                </a:moveTo>
                <a:lnTo>
                  <a:pt x="21683" y="39810"/>
                </a:lnTo>
                <a:cubicBezTo>
                  <a:pt x="4214" y="42146"/>
                  <a:pt x="-4163" y="39669"/>
                  <a:pt x="7014" y="6504"/>
                </a:cubicBezTo>
                <a:lnTo>
                  <a:pt x="7014" y="6504"/>
                </a:lnTo>
                <a:cubicBezTo>
                  <a:pt x="8241" y="2861"/>
                  <a:pt x="9003" y="528"/>
                  <a:pt x="917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558"/>
                </a:lnTo>
                <a:lnTo>
                  <a:pt x="43200" y="36558"/>
                </a:lnTo>
                <a:cubicBezTo>
                  <a:pt x="42300" y="36720"/>
                  <a:pt x="34192" y="38137"/>
                  <a:pt x="21683" y="39810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6" name="Shape 1069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40189"/>
                </a:moveTo>
                <a:lnTo>
                  <a:pt x="21599" y="40189"/>
                </a:lnTo>
                <a:cubicBezTo>
                  <a:pt x="4089" y="42530"/>
                  <a:pt x="-4386" y="40077"/>
                  <a:pt x="6918" y="6529"/>
                </a:cubicBezTo>
                <a:lnTo>
                  <a:pt x="6918" y="6529"/>
                </a:lnTo>
                <a:cubicBezTo>
                  <a:pt x="8131" y="2930"/>
                  <a:pt x="8892" y="587"/>
                  <a:pt x="9080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926"/>
                </a:lnTo>
                <a:lnTo>
                  <a:pt x="43200" y="36926"/>
                </a:lnTo>
                <a:cubicBezTo>
                  <a:pt x="42165" y="37107"/>
                  <a:pt x="34070" y="38521"/>
                  <a:pt x="21599" y="40189"/>
                </a:cubicBezTo>
                <a:close/>
              </a:path>
            </a:pathLst>
          </a:custGeom>
          <a:solidFill>
            <a:schemeClr val="accent1">
              <a:alpha val="91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" name="Shape 1070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14" y="40568"/>
                </a:moveTo>
                <a:lnTo>
                  <a:pt x="21514" y="40568"/>
                </a:lnTo>
                <a:cubicBezTo>
                  <a:pt x="3963" y="42915"/>
                  <a:pt x="-4610" y="40484"/>
                  <a:pt x="6823" y="6555"/>
                </a:cubicBezTo>
                <a:lnTo>
                  <a:pt x="6823" y="6555"/>
                </a:lnTo>
                <a:cubicBezTo>
                  <a:pt x="8022" y="2999"/>
                  <a:pt x="8781" y="646"/>
                  <a:pt x="8988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7295"/>
                </a:lnTo>
                <a:lnTo>
                  <a:pt x="43200" y="37295"/>
                </a:lnTo>
                <a:cubicBezTo>
                  <a:pt x="42075" y="37493"/>
                  <a:pt x="33948" y="38905"/>
                  <a:pt x="21514" y="40568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8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187623" y="274638"/>
            <a:ext cx="749917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19" name="Номер слайда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6948263" y="6356350"/>
            <a:ext cx="17385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	</a:t>
            </a:r>
            <a:fld id="{F8E3F0E9-0FC2-4DDE-87CF-3BA6A04EA4CC}" type="slidenum">
              <a:rPr lang="ru-RU"/>
              <a:t/>
            </a:fld>
            <a:endParaRPr lang="ru-RU"/>
          </a:p>
        </p:txBody>
      </p:sp>
      <p:sp>
        <p:nvSpPr>
          <p:cNvPr id="20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1214263" y="6356350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21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3844279" y="6356350"/>
            <a:ext cx="26719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685800" y="1340769"/>
            <a:ext cx="7772400" cy="3168351"/>
          </a:xfrm>
        </p:spPr>
        <p:txBody>
          <a:bodyPr/>
          <a:lstStyle/>
          <a:p>
            <a:pPr algn="ctr">
              <a:defRPr/>
            </a:pPr>
            <a:r>
              <a:rPr lang="ru-RU">
                <a:latin typeface="Cambria Math"/>
                <a:ea typeface="Cambria Math"/>
              </a:rPr>
              <a:t>Методическое сопровождение профессионального развития педагога.</a:t>
            </a:r>
            <a:endParaRPr lang="ru-RU">
              <a:latin typeface="Cambria Math"/>
              <a:ea typeface="Cambria Math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57200" y="1052736"/>
            <a:ext cx="8229600" cy="5073427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ru-RU" b="1"/>
              <a:t>Методическое сопровождение</a:t>
            </a:r>
            <a:r>
              <a:rPr lang="ru-RU"/>
              <a:t> – это процесс, направленный на разрешение актуальных для педагога проблем профессиональной деятельности, включающей актуализацию и диагностику существующих проблем, информационный поиск возможного пути решения проблемы, консультации на этапе формирования </a:t>
            </a:r>
            <a:r>
              <a:rPr lang="ru-RU" b="1"/>
              <a:t>индивидуальных образовательных маршрутов.</a:t>
            </a:r>
            <a:r>
              <a:rPr lang="ru-RU"/>
              <a:t>  </a:t>
            </a:r>
            <a:endParaRPr/>
          </a:p>
          <a:p>
            <a:pPr algn="just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57200" y="1700808"/>
            <a:ext cx="8435280" cy="4752528"/>
          </a:xfrm>
        </p:spPr>
        <p:txBody>
          <a:bodyPr/>
          <a:lstStyle/>
          <a:p>
            <a:pPr lvl="0">
              <a:lnSpc>
                <a:spcPct val="95000"/>
              </a:lnSpc>
              <a:defRPr/>
            </a:pPr>
            <a:r>
              <a:rPr lang="ru-RU" sz="2500"/>
              <a:t>курсы </a:t>
            </a:r>
            <a:r>
              <a:rPr lang="ru-RU" sz="2500"/>
              <a:t>повышения квалификации;</a:t>
            </a:r>
            <a:endParaRPr sz="2500"/>
          </a:p>
          <a:p>
            <a:pPr>
              <a:lnSpc>
                <a:spcPct val="80000"/>
              </a:lnSpc>
              <a:defRPr/>
            </a:pPr>
            <a:r>
              <a:rPr lang="ru-RU" sz="2500"/>
              <a:t>д</a:t>
            </a:r>
            <a:r>
              <a:rPr lang="ru-RU" sz="2500"/>
              <a:t>еятельность </a:t>
            </a:r>
            <a:r>
              <a:rPr lang="ru-RU" sz="2500"/>
              <a:t>педагога в профессиональном </a:t>
            </a:r>
            <a:r>
              <a:rPr lang="ru-RU" sz="2500"/>
              <a:t>сообществе;</a:t>
            </a:r>
            <a:endParaRPr sz="2500"/>
          </a:p>
          <a:p>
            <a:pPr>
              <a:lnSpc>
                <a:spcPct val="80000"/>
              </a:lnSpc>
              <a:defRPr/>
            </a:pPr>
            <a:r>
              <a:rPr lang="ru-RU" sz="2500"/>
              <a:t>корпоративное обучение; </a:t>
            </a:r>
            <a:endParaRPr sz="2500"/>
          </a:p>
          <a:p>
            <a:pPr lvl="0">
              <a:lnSpc>
                <a:spcPct val="80000"/>
              </a:lnSpc>
              <a:defRPr/>
            </a:pPr>
            <a:r>
              <a:rPr lang="ru-RU" sz="2500"/>
              <a:t>аттестация </a:t>
            </a:r>
            <a:r>
              <a:rPr lang="ru-RU" sz="2500"/>
              <a:t>педагогических работников;</a:t>
            </a:r>
            <a:endParaRPr sz="2500"/>
          </a:p>
          <a:p>
            <a:pPr lvl="0">
              <a:lnSpc>
                <a:spcPct val="80000"/>
              </a:lnSpc>
              <a:defRPr/>
            </a:pPr>
            <a:r>
              <a:rPr lang="ru-RU" sz="2500"/>
              <a:t>обобщение </a:t>
            </a:r>
            <a:r>
              <a:rPr lang="ru-RU" sz="2500"/>
              <a:t>и распространение педагогического опыта;</a:t>
            </a:r>
            <a:endParaRPr sz="2500"/>
          </a:p>
          <a:p>
            <a:pPr lvl="0">
              <a:lnSpc>
                <a:spcPct val="80000"/>
              </a:lnSpc>
              <a:defRPr/>
            </a:pPr>
            <a:r>
              <a:rPr lang="ru-RU" sz="2500"/>
              <a:t>участие </a:t>
            </a:r>
            <a:r>
              <a:rPr lang="ru-RU" sz="2500"/>
              <a:t>в конкурсах профессионального мастерства;</a:t>
            </a:r>
            <a:endParaRPr sz="2500"/>
          </a:p>
          <a:p>
            <a:pPr lvl="0">
              <a:lnSpc>
                <a:spcPct val="80000"/>
              </a:lnSpc>
              <a:defRPr/>
            </a:pPr>
            <a:r>
              <a:rPr lang="ru-RU" sz="2500"/>
              <a:t>посещение </a:t>
            </a:r>
            <a:r>
              <a:rPr lang="ru-RU" sz="2500"/>
              <a:t>и </a:t>
            </a:r>
            <a:r>
              <a:rPr lang="ru-RU" sz="2500"/>
              <a:t>взаимопосещение</a:t>
            </a:r>
            <a:r>
              <a:rPr lang="ru-RU" sz="2500"/>
              <a:t> уроков;</a:t>
            </a:r>
            <a:endParaRPr sz="2500"/>
          </a:p>
          <a:p>
            <a:pPr lvl="0">
              <a:lnSpc>
                <a:spcPct val="80000"/>
              </a:lnSpc>
              <a:defRPr/>
            </a:pPr>
            <a:r>
              <a:rPr lang="ru-RU" sz="2500"/>
              <a:t>индивидуальные консультации;</a:t>
            </a:r>
            <a:endParaRPr lang="ru-RU" sz="2500"/>
          </a:p>
          <a:p>
            <a:pPr>
              <a:lnSpc>
                <a:spcPct val="80000"/>
              </a:lnSpc>
              <a:defRPr/>
            </a:pPr>
            <a:r>
              <a:rPr lang="ru-RU" sz="2500"/>
              <a:t>индивидуальный </a:t>
            </a:r>
            <a:r>
              <a:rPr lang="ru-RU" sz="2500"/>
              <a:t>образовательный маршрут </a:t>
            </a:r>
            <a:r>
              <a:rPr lang="ru-RU" sz="2500"/>
              <a:t>педагога. </a:t>
            </a:r>
            <a:endParaRPr lang="ru-RU" sz="2500"/>
          </a:p>
        </p:txBody>
      </p:sp>
      <p:sp>
        <p:nvSpPr>
          <p:cNvPr id="5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Autofit/>
          </a:bodyPr>
          <a:lstStyle/>
          <a:p>
            <a:pPr algn="ctr">
              <a:defRPr/>
            </a:pPr>
            <a:r>
              <a:rPr lang="ru-RU" sz="3600">
                <a:latin typeface="Cambria Math"/>
                <a:ea typeface="Cambria Math"/>
              </a:rPr>
              <a:t>М</a:t>
            </a:r>
            <a:r>
              <a:rPr lang="ru-RU" sz="3600">
                <a:latin typeface="Cambria Math"/>
                <a:ea typeface="Cambria Math"/>
              </a:rPr>
              <a:t>етодическое сопровождение педагога:</a:t>
            </a:r>
            <a:endParaRPr lang="ru-RU" sz="3600">
              <a:latin typeface="Cambria Math"/>
              <a:ea typeface="Cambria Math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57200" y="1600200"/>
            <a:ext cx="8507288" cy="4525963"/>
          </a:xfrm>
        </p:spPr>
        <p:txBody>
          <a:bodyPr/>
          <a:lstStyle/>
          <a:p>
            <a:pPr marL="0" indent="0">
              <a:lnSpc>
                <a:spcPct val="104999"/>
              </a:lnSpc>
              <a:buNone/>
              <a:defRPr/>
            </a:pPr>
            <a:r>
              <a:rPr lang="ru-RU" sz="2500"/>
              <a:t>7 </a:t>
            </a:r>
            <a:r>
              <a:rPr lang="ru-RU" sz="2500"/>
              <a:t>общеобразовательных учреждений, где работает 110 учителей. </a:t>
            </a:r>
            <a:endParaRPr sz="2500"/>
          </a:p>
          <a:p>
            <a:pPr>
              <a:lnSpc>
                <a:spcPct val="90000"/>
              </a:lnSpc>
              <a:defRPr/>
            </a:pPr>
            <a:r>
              <a:rPr lang="ru-RU" sz="2500"/>
              <a:t>84,5% педагогов с высшим профессиональным образованием; </a:t>
            </a:r>
            <a:endParaRPr sz="2500"/>
          </a:p>
          <a:p>
            <a:pPr>
              <a:lnSpc>
                <a:spcPct val="90000"/>
              </a:lnSpc>
              <a:defRPr/>
            </a:pPr>
            <a:r>
              <a:rPr lang="ru-RU" sz="2500"/>
              <a:t>11% педагогов имеют среднее профессиональное педагогическое образование;</a:t>
            </a:r>
            <a:endParaRPr sz="2500"/>
          </a:p>
          <a:p>
            <a:pPr>
              <a:lnSpc>
                <a:spcPct val="90000"/>
              </a:lnSpc>
              <a:defRPr/>
            </a:pPr>
            <a:r>
              <a:rPr lang="ru-RU" sz="2500"/>
              <a:t>70,9% педагогов имеют стаж работы от 20 лет и более;</a:t>
            </a:r>
            <a:endParaRPr sz="2500"/>
          </a:p>
          <a:p>
            <a:pPr>
              <a:lnSpc>
                <a:spcPct val="90000"/>
              </a:lnSpc>
              <a:defRPr/>
            </a:pPr>
            <a:r>
              <a:rPr lang="ru-RU" sz="2500"/>
              <a:t>8% педагогов имеют стаж работы от 0 до 5 </a:t>
            </a:r>
            <a:r>
              <a:rPr lang="ru-RU" sz="2500"/>
              <a:t>лет</a:t>
            </a:r>
            <a:r>
              <a:rPr lang="ru-RU" sz="2500"/>
              <a:t>;</a:t>
            </a:r>
            <a:endParaRPr lang="ru-RU" sz="2500"/>
          </a:p>
          <a:p>
            <a:pPr>
              <a:lnSpc>
                <a:spcPct val="90000"/>
              </a:lnSpc>
              <a:defRPr/>
            </a:pPr>
            <a:r>
              <a:rPr lang="ru-RU" sz="2500"/>
              <a:t>30 % учителей </a:t>
            </a:r>
            <a:r>
              <a:rPr lang="ru-RU" sz="2500"/>
              <a:t>имеют </a:t>
            </a:r>
            <a:r>
              <a:rPr lang="ru-RU" sz="2500"/>
              <a:t>высшую квалификационную </a:t>
            </a:r>
            <a:r>
              <a:rPr lang="ru-RU" sz="2500"/>
              <a:t>категорию</a:t>
            </a:r>
            <a:r>
              <a:rPr lang="ru-RU" sz="2500"/>
              <a:t>;</a:t>
            </a:r>
            <a:endParaRPr sz="2500"/>
          </a:p>
          <a:p>
            <a:pPr>
              <a:lnSpc>
                <a:spcPct val="90000"/>
              </a:lnSpc>
              <a:defRPr/>
            </a:pPr>
            <a:r>
              <a:rPr lang="ru-RU" sz="2500"/>
              <a:t>23% -1 квалификационную </a:t>
            </a:r>
            <a:r>
              <a:rPr lang="ru-RU" sz="2500"/>
              <a:t>категорию</a:t>
            </a:r>
            <a:r>
              <a:rPr lang="ru-RU" sz="2500"/>
              <a:t>.</a:t>
            </a:r>
            <a:endParaRPr sz="2500"/>
          </a:p>
          <a:p>
            <a:pPr>
              <a:lnSpc>
                <a:spcPct val="90000"/>
              </a:lnSpc>
              <a:defRPr/>
            </a:pPr>
            <a:endParaRPr lang="ru-RU" sz="2500"/>
          </a:p>
        </p:txBody>
      </p:sp>
      <p:sp>
        <p:nvSpPr>
          <p:cNvPr id="5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 sz="3600">
                <a:latin typeface="Cambria Math"/>
                <a:ea typeface="Cambria Math"/>
              </a:rPr>
              <a:t>Характеристика педагогического состава</a:t>
            </a:r>
            <a:endParaRPr lang="ru-RU" sz="3600">
              <a:latin typeface="Cambria Math"/>
              <a:ea typeface="Cambria Math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251520" y="188638"/>
          <a:ext cx="8640959" cy="6436554"/>
        </p:xfrm>
        <a:graphic>
          <a:graphicData uri="http://schemas.openxmlformats.org/drawingml/2006/table">
            <a:tbl>
              <a:tblPr firstRow="1" firstCol="1" lastRow="0" lastCol="0" bandRow="1" bandCol="0">
                <a:tableStyleId>{EBE4F0DC-788E-6D4F-FB30-16CB08B28F85}</a:tableStyleId>
              </a:tblPr>
              <a:tblGrid>
                <a:gridCol w="2291889"/>
                <a:gridCol w="1648749"/>
                <a:gridCol w="2461896"/>
                <a:gridCol w="2238425"/>
              </a:tblGrid>
              <a:tr h="265546">
                <a:tc gridSpan="4"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Участие педагогов в конкурсах профессионального мастерства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394135">
                <a:tc rowSpan="2"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Наименование ОО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Количество участников, из них победители/ призеры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1168381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Учитель года 2017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Учитель года 2019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Конкурс на лучшую методическую разработку 2020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811871"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МКОУ "</a:t>
                      </a:r>
                      <a:r>
                        <a:rPr lang="ru-RU" sz="1600" b="1"/>
                        <a:t>Лахденпохская</a:t>
                      </a:r>
                      <a:r>
                        <a:rPr lang="ru-RU" sz="1600" b="1"/>
                        <a:t> СОШ"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2                                0/1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14                                                  0/1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38274"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МКОУ "</a:t>
                      </a:r>
                      <a:r>
                        <a:rPr lang="ru-RU" sz="1600" b="1"/>
                        <a:t>Ихальская</a:t>
                      </a:r>
                      <a:r>
                        <a:rPr lang="ru-RU" sz="1600" b="1"/>
                        <a:t> СОШ"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38274"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МКОУ "</a:t>
                      </a:r>
                      <a:r>
                        <a:rPr lang="ru-RU" sz="1600" b="1"/>
                        <a:t>Мийнальская</a:t>
                      </a:r>
                      <a:r>
                        <a:rPr lang="ru-RU" sz="1600" b="1"/>
                        <a:t> ООШ"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1                               1/0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3                                                    0/0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811871"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МКОУ "</a:t>
                      </a:r>
                      <a:r>
                        <a:rPr lang="ru-RU" sz="1600" b="1"/>
                        <a:t>Элисенваарская</a:t>
                      </a:r>
                      <a:r>
                        <a:rPr lang="ru-RU" sz="1600" b="1"/>
                        <a:t> СОШ"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1                                0/1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1                                                    1/0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38274"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МБОУ "</a:t>
                      </a:r>
                      <a:r>
                        <a:rPr lang="ru-RU" sz="1600" b="1"/>
                        <a:t>Куркиекская</a:t>
                      </a:r>
                      <a:r>
                        <a:rPr lang="ru-RU" sz="1600" b="1"/>
                        <a:t> СОШ"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1                             </a:t>
                      </a:r>
                      <a:r>
                        <a:rPr lang="ru-RU" sz="1600" b="1"/>
                        <a:t>   0/1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731806"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МОУ "</a:t>
                      </a:r>
                      <a:r>
                        <a:rPr lang="ru-RU" sz="1600" b="1"/>
                        <a:t>Райваттальская</a:t>
                      </a:r>
                      <a:r>
                        <a:rPr lang="ru-RU" sz="1600" b="1"/>
                        <a:t> СОШ"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1                             1/0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2                                                    1/1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38274"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МКОУ "</a:t>
                      </a:r>
                      <a:r>
                        <a:rPr lang="ru-RU" sz="1600" b="1"/>
                        <a:t>Таунанская</a:t>
                      </a:r>
                      <a:r>
                        <a:rPr lang="ru-RU" sz="1600" b="1"/>
                        <a:t> НООШ"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1                              0/1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/>
                        <a:t>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57200" y="2132856"/>
            <a:ext cx="8229600" cy="3993307"/>
          </a:xfrm>
        </p:spPr>
        <p:txBody>
          <a:bodyPr/>
          <a:lstStyle/>
          <a:p>
            <a:pPr>
              <a:lnSpc>
                <a:spcPct val="104999"/>
              </a:lnSpc>
              <a:defRPr/>
            </a:pPr>
            <a:r>
              <a:rPr lang="ru-RU" sz="2000"/>
              <a:t>Необходимость </a:t>
            </a:r>
            <a:r>
              <a:rPr lang="ru-RU" sz="2000"/>
              <a:t>привлечения молодых специалистов во все общеобразовательные организации района. </a:t>
            </a:r>
            <a:endParaRPr sz="2300"/>
          </a:p>
          <a:p>
            <a:pPr>
              <a:lnSpc>
                <a:spcPct val="90000"/>
              </a:lnSpc>
              <a:defRPr/>
            </a:pPr>
            <a:r>
              <a:rPr lang="ru-RU" sz="2000"/>
              <a:t>Необходимо </a:t>
            </a:r>
            <a:r>
              <a:rPr lang="ru-RU" sz="2000"/>
              <a:t>оказывать методическую помощь молодым учителям, с целью воспитания  чувства ответственности, желания остаться и работать в школе. Активней использовать педагогическое наставничество.</a:t>
            </a:r>
            <a:endParaRPr sz="2300"/>
          </a:p>
          <a:p>
            <a:pPr>
              <a:lnSpc>
                <a:spcPct val="90000"/>
              </a:lnSpc>
              <a:defRPr/>
            </a:pPr>
            <a:r>
              <a:rPr lang="ru-RU" sz="2000"/>
              <a:t>Н</a:t>
            </a:r>
            <a:r>
              <a:rPr lang="ru-RU" sz="2000"/>
              <a:t>еобходимо </a:t>
            </a:r>
            <a:r>
              <a:rPr lang="ru-RU" sz="2000"/>
              <a:t>рассмотреть вопрос повышения их профессиональной активности через систему стимулирования, как морально ,</a:t>
            </a:r>
            <a:r>
              <a:rPr lang="ru-RU" sz="2000"/>
              <a:t> </a:t>
            </a:r>
            <a:r>
              <a:rPr lang="ru-RU" sz="2000"/>
              <a:t>так и материально </a:t>
            </a:r>
            <a:r>
              <a:rPr lang="ru-RU" sz="2000"/>
              <a:t>.</a:t>
            </a:r>
            <a:endParaRPr sz="2300"/>
          </a:p>
          <a:p>
            <a:pPr>
              <a:lnSpc>
                <a:spcPct val="90000"/>
              </a:lnSpc>
              <a:defRPr/>
            </a:pPr>
            <a:r>
              <a:rPr lang="ru-RU" sz="2000"/>
              <a:t>Необходимо проводить целенаправленную подготовку учителей к аттестации, оказывая методическую </a:t>
            </a:r>
            <a:r>
              <a:rPr lang="ru-RU" sz="2000"/>
              <a:t>помощь.</a:t>
            </a:r>
            <a:endParaRPr sz="2300"/>
          </a:p>
          <a:p>
            <a:pPr>
              <a:lnSpc>
                <a:spcPct val="90000"/>
              </a:lnSpc>
              <a:defRPr/>
            </a:pPr>
            <a:r>
              <a:rPr lang="ru-RU" sz="2000"/>
              <a:t>Необходимо  активизировать работу по обобщению и распространению педагогического опыта.</a:t>
            </a:r>
            <a:endParaRPr lang="ru-RU" sz="2000"/>
          </a:p>
        </p:txBody>
      </p:sp>
      <p:sp>
        <p:nvSpPr>
          <p:cNvPr id="5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>
                <a:latin typeface="Cambria Math"/>
                <a:ea typeface="Cambria Math"/>
              </a:rPr>
              <a:t>Направления </a:t>
            </a:r>
            <a:r>
              <a:rPr lang="ru-RU" sz="3600">
                <a:latin typeface="Cambria Math"/>
                <a:ea typeface="Cambria Math"/>
              </a:rPr>
              <a:t>работы по методическому сопровождению педагогических </a:t>
            </a:r>
            <a:r>
              <a:rPr lang="ru-RU" sz="3600">
                <a:latin typeface="Cambria Math"/>
                <a:ea typeface="Cambria Math"/>
              </a:rPr>
              <a:t>работников.</a:t>
            </a:r>
            <a:endParaRPr lang="ru-RU" sz="3600">
              <a:latin typeface="Cambria Math"/>
              <a:ea typeface="Cambria Math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57200" y="404664"/>
            <a:ext cx="8229600" cy="5721499"/>
          </a:xfrm>
        </p:spPr>
        <p:txBody>
          <a:bodyPr/>
          <a:lstStyle/>
          <a:p>
            <a:pPr marL="0" indent="0" algn="ctr">
              <a:buNone/>
              <a:defRPr/>
            </a:pPr>
            <a:endParaRPr lang="ru-RU"/>
          </a:p>
          <a:p>
            <a:pPr marL="0" indent="0" algn="ctr">
              <a:buNone/>
              <a:defRPr/>
            </a:pPr>
            <a:endParaRPr lang="ru-RU"/>
          </a:p>
          <a:p>
            <a:pPr marL="0" indent="0" algn="ctr">
              <a:buNone/>
              <a:defRPr/>
            </a:pPr>
            <a:endParaRPr lang="ru-RU"/>
          </a:p>
          <a:p>
            <a:pPr marL="0" indent="0" algn="ctr">
              <a:buNone/>
              <a:defRPr/>
            </a:pPr>
            <a:r>
              <a:rPr lang="ru-RU" sz="4400">
                <a:latin typeface="Cambria Math"/>
                <a:ea typeface="Cambria Math"/>
              </a:rPr>
              <a:t>Качественное </a:t>
            </a:r>
            <a:r>
              <a:rPr lang="ru-RU" sz="4400">
                <a:latin typeface="Cambria Math"/>
                <a:ea typeface="Cambria Math"/>
              </a:rPr>
              <a:t>методическое сопровождение обеспечивает условия для становления учителя-профессионала.</a:t>
            </a:r>
            <a:endParaRPr/>
          </a:p>
          <a:p>
            <a:pPr>
              <a:defRPr/>
            </a:pPr>
            <a:endParaRPr lang="ru-RU" sz="4400">
              <a:latin typeface="Cambria Math"/>
              <a:ea typeface="Cambria Math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orn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0</Words>
  <Application>ONLYOFFICE/5.4.2.30</Application>
  <DocSecurity>0</DocSecurity>
  <PresentationFormat>Экран (4:3)</PresentationFormat>
  <Paragraphs>0</Paragraphs>
  <Slides>7</Slides>
  <Notes>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Manager/>
  <Company>SPecialiST RePack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Методическое сопровождение профессионального развития педагога.</dc:title>
  <dc:subject/>
  <dc:creator>Давыдов</dc:creator>
  <cp:keywords/>
  <dc:description/>
  <dc:identifier/>
  <dc:language/>
  <cp:lastModifiedBy/>
  <cp:revision>8</cp:revision>
  <dcterms:created xsi:type="dcterms:W3CDTF">2021-01-17T08:06:25Z</dcterms:created>
  <dcterms:modified xsi:type="dcterms:W3CDTF">2021-01-19T05:59:09Z</dcterms:modified>
  <cp:category/>
  <cp:contentStatus/>
  <cp:version/>
</cp:coreProperties>
</file>